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30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Tabelle1!$A$2:$A$3</c:f>
              <c:strCache>
                <c:ptCount val="2"/>
                <c:pt idx="0">
                  <c:v>Block 1: Mindestpunktzahl 200, Höchstpunktzahl 600</c:v>
                </c:pt>
                <c:pt idx="1">
                  <c:v>Block 2: Mindestpunktzahl 100, Höchstpunktzahl 300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0.50317</cdr:x>
      <cdr:y>0.25862</cdr:y>
    </cdr:from>
    <cdr:to>
      <cdr:x>0.7276</cdr:x>
      <cdr:y>0.56322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236720" y="1371600"/>
          <a:ext cx="1889760" cy="1615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b="1"/>
            <a:t>Einbringung</a:t>
          </a:r>
          <a:r>
            <a:rPr lang="de-DE" sz="1100" b="1" baseline="0"/>
            <a:t> Block I </a:t>
          </a:r>
          <a:r>
            <a:rPr lang="de-DE" sz="1100" baseline="0"/>
            <a:t>= </a:t>
          </a:r>
        </a:p>
        <a:p xmlns:a="http://schemas.openxmlformats.org/drawingml/2006/main">
          <a:r>
            <a:rPr lang="de-DE" sz="1100"/>
            <a:t>32-36 Halbjahresergebnisse:</a:t>
          </a:r>
        </a:p>
        <a:p xmlns:a="http://schemas.openxmlformats.org/drawingml/2006/main">
          <a:r>
            <a:rPr lang="de-DE" sz="1100"/>
            <a:t>- die 12 HJE</a:t>
          </a:r>
          <a:r>
            <a:rPr lang="de-DE" sz="1100" baseline="0"/>
            <a:t> von P1, P2, P3 in </a:t>
          </a:r>
        </a:p>
        <a:p xmlns:a="http://schemas.openxmlformats.org/drawingml/2006/main">
          <a:r>
            <a:rPr lang="de-DE" sz="1100" baseline="0"/>
            <a:t>  zweifacher Wertung,</a:t>
          </a:r>
        </a:p>
        <a:p xmlns:a="http://schemas.openxmlformats.org/drawingml/2006/main">
          <a:r>
            <a:rPr lang="de-DE" sz="1100" baseline="0"/>
            <a:t>- 20 - 24 HJE (darunter die 8  </a:t>
          </a:r>
        </a:p>
        <a:p xmlns:a="http://schemas.openxmlformats.org/drawingml/2006/main">
          <a:r>
            <a:rPr lang="de-DE" sz="1100" baseline="0"/>
            <a:t>  HJE aus P4 + P5) in </a:t>
          </a:r>
        </a:p>
        <a:p xmlns:a="http://schemas.openxmlformats.org/drawingml/2006/main">
          <a:r>
            <a:rPr lang="de-DE" sz="1100" baseline="0"/>
            <a:t>  einfacher Wertung</a:t>
          </a:r>
        </a:p>
        <a:p xmlns:a="http://schemas.openxmlformats.org/drawingml/2006/main">
          <a:endParaRPr lang="de-DE" sz="1100" baseline="0"/>
        </a:p>
      </cdr:txBody>
    </cdr:sp>
  </cdr:relSizeAnchor>
  <cdr:relSizeAnchor xmlns:cdr="http://schemas.openxmlformats.org/drawingml/2006/chartDrawing">
    <cdr:from>
      <cdr:x>0.31946</cdr:x>
      <cdr:y>0.61782</cdr:y>
    </cdr:from>
    <cdr:to>
      <cdr:x>0.68416</cdr:x>
      <cdr:y>0.75287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2689860" y="3276600"/>
          <a:ext cx="3070860" cy="716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0.35204</cdr:x>
      <cdr:y>0.57902</cdr:y>
    </cdr:from>
    <cdr:to>
      <cdr:x>0.67059</cdr:x>
      <cdr:y>0.73851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2964180" y="3070860"/>
          <a:ext cx="2682240" cy="845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0.33665</cdr:x>
      <cdr:y>0.62356</cdr:y>
    </cdr:from>
    <cdr:to>
      <cdr:x>0.67602</cdr:x>
      <cdr:y>0.75431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2834640" y="3307080"/>
          <a:ext cx="2857500" cy="693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0.36892</cdr:x>
      <cdr:y>0.58543</cdr:y>
    </cdr:from>
    <cdr:to>
      <cdr:x>0.74539</cdr:x>
      <cdr:y>0.74635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3683790" y="3046842"/>
          <a:ext cx="3759146" cy="837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b="1" dirty="0"/>
            <a:t>Unterkursregel </a:t>
          </a:r>
          <a:r>
            <a:rPr lang="de-DE" sz="1100" dirty="0"/>
            <a:t>(HJE unter 05 Punkten):</a:t>
          </a:r>
        </a:p>
        <a:p xmlns:a="http://schemas.openxmlformats.org/drawingml/2006/main">
          <a:r>
            <a:rPr lang="de-DE" sz="1100" dirty="0"/>
            <a:t>-</a:t>
          </a:r>
          <a:r>
            <a:rPr lang="de-DE" sz="1100" baseline="0" dirty="0"/>
            <a:t> bei 32,33,34 Ergebnissen 6 Unterkurse erlaubt</a:t>
          </a:r>
        </a:p>
        <a:p xmlns:a="http://schemas.openxmlformats.org/drawingml/2006/main">
          <a:r>
            <a:rPr lang="de-DE" sz="1100" baseline="0" dirty="0"/>
            <a:t>- bei 35,36 Ergebnissen 7 Unterkurse erlaubt</a:t>
          </a:r>
        </a:p>
        <a:p xmlns:a="http://schemas.openxmlformats.org/drawingml/2006/main">
          <a:r>
            <a:rPr lang="de-DE" sz="1100" baseline="0" dirty="0"/>
            <a:t>- dabei insgesamt maximal 3 Unterkurse in P1-P3</a:t>
          </a:r>
          <a:endParaRPr lang="de-DE" sz="1100" dirty="0"/>
        </a:p>
      </cdr:txBody>
    </cdr:sp>
  </cdr:relSizeAnchor>
  <cdr:relSizeAnchor xmlns:cdr="http://schemas.openxmlformats.org/drawingml/2006/chartDrawing">
    <cdr:from>
      <cdr:x>0.59361</cdr:x>
      <cdr:y>0.49772</cdr:y>
    </cdr:from>
    <cdr:to>
      <cdr:x>0.61362</cdr:x>
      <cdr:y>0.55479</cdr:y>
    </cdr:to>
    <cdr:sp macro="" textlink="">
      <cdr:nvSpPr>
        <cdr:cNvPr id="7" name="Pfeil nach unten 6"/>
        <cdr:cNvSpPr/>
      </cdr:nvSpPr>
      <cdr:spPr>
        <a:xfrm xmlns:a="http://schemas.openxmlformats.org/drawingml/2006/main">
          <a:off x="4916797" y="2734463"/>
          <a:ext cx="165744" cy="31353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0.31994</cdr:x>
      <cdr:y>0.17607</cdr:y>
    </cdr:from>
    <cdr:to>
      <cdr:x>0.52106</cdr:x>
      <cdr:y>0.49073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3194668" y="916367"/>
          <a:ext cx="2008268" cy="1637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b="1" dirty="0"/>
            <a:t>Block</a:t>
          </a:r>
          <a:r>
            <a:rPr lang="de-DE" sz="1100" b="1" baseline="0" dirty="0"/>
            <a:t> II </a:t>
          </a:r>
          <a:r>
            <a:rPr lang="de-DE" sz="1100" baseline="0" dirty="0"/>
            <a:t>= </a:t>
          </a:r>
        </a:p>
        <a:p xmlns:a="http://schemas.openxmlformats.org/drawingml/2006/main">
          <a:r>
            <a:rPr lang="de-DE" sz="1100" baseline="0" dirty="0"/>
            <a:t>die Prüfungsergebnisse in den 5 Prüfungsfächern in vierfacher Wertung</a:t>
          </a:r>
        </a:p>
        <a:p xmlns:a="http://schemas.openxmlformats.org/drawingml/2006/main">
          <a:r>
            <a:rPr lang="de-DE" sz="1100" baseline="0" dirty="0"/>
            <a:t>- 3 </a:t>
          </a:r>
          <a:r>
            <a:rPr lang="de-DE" sz="1100" baseline="0" dirty="0" smtClean="0"/>
            <a:t>Prüfungsfächern </a:t>
          </a:r>
          <a:r>
            <a:rPr lang="de-DE" sz="1100" baseline="0" dirty="0"/>
            <a:t>mit </a:t>
          </a:r>
        </a:p>
        <a:p xmlns:a="http://schemas.openxmlformats.org/drawingml/2006/main">
          <a:r>
            <a:rPr lang="de-DE" sz="1100" baseline="0" dirty="0"/>
            <a:t>  mindestens 20 Punkten  </a:t>
          </a:r>
        </a:p>
        <a:p xmlns:a="http://schemas.openxmlformats.org/drawingml/2006/main">
          <a:r>
            <a:rPr lang="de-DE" sz="1100" baseline="0" dirty="0"/>
            <a:t>  erforderlich</a:t>
          </a:r>
        </a:p>
        <a:p xmlns:a="http://schemas.openxmlformats.org/drawingml/2006/main">
          <a:r>
            <a:rPr lang="de-DE" sz="1100" baseline="0" dirty="0"/>
            <a:t>- </a:t>
          </a:r>
          <a:r>
            <a:rPr lang="de-DE" sz="1100" baseline="0" dirty="0" smtClean="0"/>
            <a:t>statt </a:t>
          </a:r>
          <a:r>
            <a:rPr lang="de-DE" sz="1100" baseline="0" dirty="0"/>
            <a:t>P4 besondere </a:t>
          </a:r>
        </a:p>
        <a:p xmlns:a="http://schemas.openxmlformats.org/drawingml/2006/main">
          <a:r>
            <a:rPr lang="de-DE" sz="1100" baseline="0" dirty="0"/>
            <a:t>  Lernleistung möglich </a:t>
          </a:r>
          <a:endParaRPr lang="de-D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14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1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5849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Grafik 33"/>
          <p:cNvPicPr/>
          <p:nvPr/>
        </p:nvPicPr>
        <p:blipFill>
          <a:blip r:embed="rId2"/>
          <a:stretch/>
        </p:blipFill>
        <p:spPr>
          <a:xfrm>
            <a:off x="2772000" y="1604520"/>
            <a:ext cx="6646560" cy="3977280"/>
          </a:xfrm>
          <a:prstGeom prst="rect">
            <a:avLst/>
          </a:prstGeom>
          <a:ln>
            <a:noFill/>
          </a:ln>
        </p:spPr>
      </p:pic>
      <p:pic>
        <p:nvPicPr>
          <p:cNvPr id="35" name="Grafik 34"/>
          <p:cNvPicPr/>
          <p:nvPr/>
        </p:nvPicPr>
        <p:blipFill>
          <a:blip r:embed="rId2"/>
          <a:stretch/>
        </p:blipFill>
        <p:spPr>
          <a:xfrm>
            <a:off x="2772000" y="1604520"/>
            <a:ext cx="664656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76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2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46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103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4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89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489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456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615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184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18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31475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>
      <a:lvl1pPr marL="432000" indent="-324000"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2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/>
          <p:cNvPicPr/>
          <p:nvPr/>
        </p:nvPicPr>
        <p:blipFill>
          <a:blip r:embed="rId2"/>
          <a:stretch/>
        </p:blipFill>
        <p:spPr>
          <a:xfrm>
            <a:off x="0" y="-22320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2279640" y="3069000"/>
            <a:ext cx="7771320" cy="2517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de-DE" sz="36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Informationsveranstaltung: </a:t>
            </a:r>
            <a:endParaRPr lang="de-D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de-DE" sz="36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Abitur 2018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74" name="Grafik 1"/>
          <p:cNvPicPr/>
          <p:nvPr/>
        </p:nvPicPr>
        <p:blipFill>
          <a:blip r:embed="rId3"/>
          <a:stretch/>
        </p:blipFill>
        <p:spPr>
          <a:xfrm>
            <a:off x="3520440" y="1966968"/>
            <a:ext cx="4911096" cy="1440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4090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46700"/>
            <a:ext cx="10972320" cy="1144800"/>
          </a:xfrm>
        </p:spPr>
        <p:txBody>
          <a:bodyPr/>
          <a:lstStyle/>
          <a:p>
            <a:pPr algn="ctr"/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Gesamtqualifikation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19175408"/>
              </p:ext>
            </p:extLst>
          </p:nvPr>
        </p:nvGraphicFramePr>
        <p:xfrm>
          <a:off x="704088" y="1604520"/>
          <a:ext cx="9985248" cy="520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2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/>
        </p:blipFill>
        <p:spPr>
          <a:xfrm>
            <a:off x="-240" y="0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9988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Berechnung Gesamtqualifikation</a:t>
            </a:r>
            <a:endParaRPr lang="de-DE" sz="4000" b="1" dirty="0">
              <a:latin typeface="+mj-lt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00302"/>
              </p:ext>
            </p:extLst>
          </p:nvPr>
        </p:nvGraphicFramePr>
        <p:xfrm>
          <a:off x="923730" y="1610251"/>
          <a:ext cx="10245012" cy="2194218"/>
        </p:xfrm>
        <a:graphic>
          <a:graphicData uri="http://schemas.openxmlformats.org/drawingml/2006/table">
            <a:tbl>
              <a:tblPr firstRow="1" firstCol="1" bandRow="1"/>
              <a:tblGrid>
                <a:gridCol w="699649"/>
                <a:gridCol w="1433024"/>
                <a:gridCol w="1424413"/>
                <a:gridCol w="1423695"/>
                <a:gridCol w="1495455"/>
                <a:gridCol w="3768776"/>
              </a:tblGrid>
              <a:tr h="438843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I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32 - 36 Halbjahresergebnisse mit mind. 200 Punkten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II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Prüfungsergebnisse mit mindestens 100 Punkten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Q1.1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Q1.2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Q2.1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Q2.2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4-fache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Weitere Fächer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– 16 weitere Fächer gemäß der Profilvorgaben in 1-facher Wertung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419552"/>
              </p:ext>
            </p:extLst>
          </p:nvPr>
        </p:nvGraphicFramePr>
        <p:xfrm>
          <a:off x="7784977" y="3604490"/>
          <a:ext cx="8813565" cy="379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kument" r:id="rId4" imgW="9072686" imgH="3993418" progId="Word.Document.12">
                  <p:embed/>
                </p:oleObj>
              </mc:Choice>
              <mc:Fallback>
                <p:oleObj name="Dokument" r:id="rId4" imgW="9072686" imgH="39934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4977" y="3604490"/>
                        <a:ext cx="8813565" cy="3796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Untertitel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	   </a:t>
            </a:r>
          </a:p>
          <a:p>
            <a:r>
              <a:rPr lang="de-DE" dirty="0"/>
              <a:t> </a:t>
            </a:r>
            <a:r>
              <a:rPr lang="de-DE" dirty="0" smtClean="0"/>
              <a:t>	   		Umrechnung der Gesamtqualifikation </a:t>
            </a:r>
          </a:p>
          <a:p>
            <a:r>
              <a:rPr lang="de-DE" dirty="0" smtClean="0"/>
              <a:t>                		 in eine Durchschnittsnote: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2649894" y="4105469"/>
            <a:ext cx="522514" cy="31724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46700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Beleg- und Einbringungsverpflichtung</a:t>
            </a:r>
            <a:endParaRPr lang="de-DE" sz="4000" b="1" dirty="0">
              <a:latin typeface="+mj-lt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12118"/>
              </p:ext>
            </p:extLst>
          </p:nvPr>
        </p:nvGraphicFramePr>
        <p:xfrm>
          <a:off x="1463041" y="2148839"/>
          <a:ext cx="8498364" cy="3791266"/>
        </p:xfrm>
        <a:graphic>
          <a:graphicData uri="http://schemas.openxmlformats.org/drawingml/2006/table">
            <a:tbl>
              <a:tblPr firstRow="1" firstCol="1" bandRow="1"/>
              <a:tblGrid>
                <a:gridCol w="4057021"/>
                <a:gridCol w="2171383"/>
                <a:gridCol w="2269960"/>
              </a:tblGrid>
              <a:tr h="570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Sprachwissenschaftlicher Schwerpunkt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 belegende Schulhalbjahre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Einzubringende Schulhalbjahre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Fortgeführte Fremdsprache (En)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Weitere Fremdsprache (Fr/Sn)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Naturwissenschaft (Bi/Ph)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Musik/ Kunst/ Darstellendes Spiel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Geschichte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Politik-Wirtschaft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 oder Werte und Normen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Seminarfach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46700"/>
            <a:ext cx="10972320" cy="1144800"/>
          </a:xfrm>
        </p:spPr>
        <p:txBody>
          <a:bodyPr/>
          <a:lstStyle/>
          <a:p>
            <a:pPr algn="ctr"/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Beleg- und Einbringungsverpflichtung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4501"/>
              </p:ext>
            </p:extLst>
          </p:nvPr>
        </p:nvGraphicFramePr>
        <p:xfrm>
          <a:off x="1609345" y="2002152"/>
          <a:ext cx="8535574" cy="4371221"/>
        </p:xfrm>
        <a:graphic>
          <a:graphicData uri="http://schemas.openxmlformats.org/drawingml/2006/table">
            <a:tbl>
              <a:tblPr firstRow="1" firstCol="1" bandRow="1"/>
              <a:tblGrid>
                <a:gridCol w="4122606"/>
                <a:gridCol w="2206484"/>
                <a:gridCol w="2206484"/>
              </a:tblGrid>
              <a:tr h="58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Gesellschaftswissenschaftlicher Schwerpunkt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 belegende Schulhalbjahre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Einzubringende Schulhalbjahre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Geschichte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Politik-Wirtschaft oder Erdkunde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Fremdsprache (En/Fr/Sn)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Naturwissenschaft (Bi/Ph)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Musik/ Kunst/ Darstellendes Spiel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Politik-Wirtschaft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 oder Werte und Normen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Weitere Fremdsprache (En/Fr/Sn) oder weitere Naturwissenschaft (Bi/Ph)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Seminarfach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8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Beleg- und Einbringungsverpflichtung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950535"/>
              </p:ext>
            </p:extLst>
          </p:nvPr>
        </p:nvGraphicFramePr>
        <p:xfrm>
          <a:off x="1655065" y="1988754"/>
          <a:ext cx="8664226" cy="4082858"/>
        </p:xfrm>
        <a:graphic>
          <a:graphicData uri="http://schemas.openxmlformats.org/drawingml/2006/table">
            <a:tbl>
              <a:tblPr firstRow="1" firstCol="1" bandRow="1"/>
              <a:tblGrid>
                <a:gridCol w="4232400"/>
                <a:gridCol w="2265248"/>
                <a:gridCol w="2166578"/>
              </a:tblGrid>
              <a:tr h="628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Mathematisch-naturwissenschaftlicher Schwerpunkt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 belegende Schulhalbjahre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Einzubringende Schulhalbjahre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Biologie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Fremdsprache (En/Fr/</a:t>
                      </a:r>
                      <a:r>
                        <a:rPr lang="de-DE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Weitere Naturwissenschaft (Ph)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Musik/ Kunst/ Darstellendes Spiel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Geschichte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Politik-Wirtschaft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 oder Werte und Normen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Seminarfach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3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Schriftliche Prüfungen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91312" y="1604520"/>
            <a:ext cx="10972320" cy="49425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werden </a:t>
            </a:r>
            <a:r>
              <a:rPr lang="de-DE" dirty="0"/>
              <a:t>gelesen und bewertet vom Fachprüfungsausschuss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dirty="0"/>
              <a:t>      </a:t>
            </a:r>
            <a:r>
              <a:rPr lang="de-DE" dirty="0" smtClean="0"/>
              <a:t> (</a:t>
            </a:r>
            <a:r>
              <a:rPr lang="de-DE" dirty="0"/>
              <a:t>FPA = Referent/ Korreferent/ Fachprüfungsleitung):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1400" dirty="0" smtClean="0">
                <a:ea typeface="Calibri"/>
                <a:cs typeface="Times New Roman"/>
              </a:rPr>
              <a:t>	- Referent </a:t>
            </a:r>
            <a:r>
              <a:rPr lang="de-DE" sz="1400" u="sng" dirty="0">
                <a:ea typeface="Calibri"/>
                <a:cs typeface="Times New Roman"/>
              </a:rPr>
              <a:t>k</a:t>
            </a:r>
            <a:r>
              <a:rPr lang="de-DE" sz="1400" dirty="0">
                <a:ea typeface="Calibri"/>
                <a:cs typeface="Times New Roman"/>
              </a:rPr>
              <a:t>ennzeichnet Vorzüge und Mängel als Grundlage der Bewertung und erstellt Gutachten, das sich auf </a:t>
            </a:r>
            <a:r>
              <a:rPr lang="de-DE" sz="1400" dirty="0" smtClean="0">
                <a:ea typeface="Calibri"/>
                <a:cs typeface="Times New Roman"/>
              </a:rPr>
              <a:t>	 	  Randbemerkungen </a:t>
            </a:r>
            <a:r>
              <a:rPr lang="de-DE" sz="1400" dirty="0">
                <a:ea typeface="Calibri"/>
                <a:cs typeface="Times New Roman"/>
              </a:rPr>
              <a:t>bezieht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1400" dirty="0" smtClean="0">
                <a:ea typeface="Calibri"/>
                <a:cs typeface="Times New Roman"/>
              </a:rPr>
              <a:t>	- Korreferent </a:t>
            </a:r>
            <a:r>
              <a:rPr lang="de-DE" sz="1400" dirty="0">
                <a:ea typeface="Calibri"/>
                <a:cs typeface="Times New Roman"/>
              </a:rPr>
              <a:t>schließt sich der Bewertung an oder fertigt eigene Beurteilung an 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1400" dirty="0" smtClean="0">
                <a:ea typeface="Calibri"/>
                <a:cs typeface="Times New Roman"/>
              </a:rPr>
              <a:t>	- FPL </a:t>
            </a:r>
            <a:r>
              <a:rPr lang="de-DE" sz="1400" dirty="0">
                <a:ea typeface="Calibri"/>
                <a:cs typeface="Times New Roman"/>
              </a:rPr>
              <a:t>überprüft vorgenommenen Bewertung, bestätigt diese oder fertigt eigene Beurteilung an und gibt Arbeiten dem SL </a:t>
            </a:r>
            <a:r>
              <a:rPr lang="de-DE" sz="1400" dirty="0" smtClean="0">
                <a:ea typeface="Calibri"/>
                <a:cs typeface="Times New Roman"/>
              </a:rPr>
              <a:t>	- PK </a:t>
            </a:r>
            <a:r>
              <a:rPr lang="de-DE" sz="1400" dirty="0">
                <a:ea typeface="Calibri"/>
                <a:cs typeface="Times New Roman"/>
              </a:rPr>
              <a:t>setzt Bewertung fest, wenn diese voneinander abweichen und vermerkt dies in Niederschrift ihrer 2. </a:t>
            </a:r>
            <a:r>
              <a:rPr lang="de-DE" sz="1400" dirty="0" smtClean="0">
                <a:ea typeface="Calibri"/>
                <a:cs typeface="Times New Roman"/>
              </a:rPr>
              <a:t>Konferenz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in </a:t>
            </a:r>
            <a:r>
              <a:rPr lang="de-DE" dirty="0"/>
              <a:t>den schriftl. Prüfungsfächern je zwei Aufgabenvorschläge zur Auswahl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dirty="0"/>
              <a:t>     </a:t>
            </a:r>
            <a:r>
              <a:rPr lang="de-DE" dirty="0" smtClean="0"/>
              <a:t>(</a:t>
            </a:r>
            <a:r>
              <a:rPr lang="de-DE" dirty="0"/>
              <a:t>Ausnahme De: 3 Vorschläge</a:t>
            </a:r>
            <a:r>
              <a:rPr lang="de-DE" dirty="0" smtClean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/>
              <a:t>Bearbeitungszeit: </a:t>
            </a:r>
            <a:r>
              <a:rPr lang="de-DE" dirty="0" err="1"/>
              <a:t>eA</a:t>
            </a:r>
            <a:r>
              <a:rPr lang="de-DE" dirty="0"/>
              <a:t> 300 min/ </a:t>
            </a:r>
            <a:r>
              <a:rPr lang="de-DE" dirty="0" err="1"/>
              <a:t>gA</a:t>
            </a:r>
            <a:r>
              <a:rPr lang="de-DE" dirty="0"/>
              <a:t> 220 </a:t>
            </a:r>
            <a:r>
              <a:rPr lang="de-DE" dirty="0" smtClean="0"/>
              <a:t>min</a:t>
            </a:r>
          </a:p>
          <a:p>
            <a:pPr marL="108000" indent="0">
              <a:buNone/>
              <a:defRPr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/>
              <a:t>Auswahlzeit in De/ Ma max. 30 min, sonstige Fächer 20 </a:t>
            </a:r>
            <a:r>
              <a:rPr lang="de-DE" dirty="0" smtClean="0"/>
              <a:t>min</a:t>
            </a:r>
          </a:p>
          <a:p>
            <a:pPr>
              <a:defRPr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/>
              <a:t>i</a:t>
            </a:r>
            <a:r>
              <a:rPr lang="de-DE" dirty="0" smtClean="0"/>
              <a:t>n den Fächern En/ Ma verschiedene Prüfungsteile, die nacheinander ausgeteilt und bearbeitet werden</a:t>
            </a:r>
          </a:p>
          <a:p>
            <a:pPr marL="108000" indent="0">
              <a:buNone/>
              <a:defRPr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Hilfsmittel werden zum Teil von der Schule gestellt, zum Teil im Vorfeld eingesammelt und kontrolliert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7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Schriftliche Prüfungen - Termine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5162040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Mo 	9.4.2018 	Geschichte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Di 	10.4.2018 	Kunst, 1. Prüfungsfach an Beruflichen Gymnasien (Ernährung, </a:t>
            </a:r>
            <a:r>
              <a:rPr lang="de-DE" sz="1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Betriebswirtschaft mit </a:t>
            </a: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Rechnungswesen-Controlling, </a:t>
            </a:r>
            <a:endParaRPr lang="de-DE" sz="140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None/>
              <a:tabLst/>
              <a:defRPr/>
            </a:pPr>
            <a:r>
              <a:rPr lang="de-DE" sz="1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                                    Gesundheit-Pflege</a:t>
            </a: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Pädagogik-Psychologie)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Mi 	11.4.2018 	Chemie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Do 	12.4.2018 	Politik-Wirtschaft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Fr 	13.4.2018 	Latein, Berufliche Gymnasien: Volkswirtschaft, Betriebs- und Volkswirtschaft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Mo 	16.4.2018 	Biologie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Di 	17.4.2018 	Erdkunde,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Mi 	18.4.2018 	Griechisch, Spanisch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Do 	19.4.2018 	Physik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Fr 	20.4.2018 	Englisch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Mo 	23.4.2018 	Ev. Religion, Kath. Religion, Werte und Normen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Di 	24.4.2018 	Sport, Informatik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Mi 	25.4.2018 	Französisch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Do 	26.4.2018 	frei für dezentrale Prüfungen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Fr 	27.4.2018 	Deutsch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Mi 	2.5.2018 	Mathematik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Do 	3.5.2018 	frei für dezentrale Prüfungen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Fr 	4.5.2018 	Musik </a:t>
            </a:r>
            <a:r>
              <a:rPr lang="de-DE" sz="13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71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Mündliche Prüfungen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50065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durchgeführt </a:t>
            </a:r>
            <a:r>
              <a:rPr lang="de-DE" altLang="de-DE" dirty="0">
                <a:latin typeface="+mn-lt"/>
              </a:rPr>
              <a:t>vom </a:t>
            </a:r>
            <a:r>
              <a:rPr lang="de-DE" altLang="de-DE" dirty="0" smtClean="0">
                <a:latin typeface="+mn-lt"/>
              </a:rPr>
              <a:t>Fachprüfungsausschuss </a:t>
            </a:r>
            <a:r>
              <a:rPr lang="de-DE" altLang="de-DE" dirty="0">
                <a:latin typeface="+mn-lt"/>
              </a:rPr>
              <a:t>(FPA = Prüfer/ Fachprüfungsleiter/ Protokollant</a:t>
            </a:r>
            <a:r>
              <a:rPr lang="de-DE" altLang="de-DE" dirty="0" smtClean="0">
                <a:latin typeface="+mn-lt"/>
              </a:rPr>
              <a:t>)</a:t>
            </a:r>
          </a:p>
          <a:p>
            <a:pPr marL="108000" indent="0">
              <a:buNone/>
              <a:defRPr/>
            </a:pPr>
            <a:endParaRPr lang="de-DE" alt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Termine: 07. &amp; 08.05.2018</a:t>
            </a:r>
          </a:p>
          <a:p>
            <a:pPr marL="108000" indent="0">
              <a:buNone/>
              <a:defRPr/>
            </a:pPr>
            <a:endParaRPr lang="de-DE" alt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Vorbereitungszeit  </a:t>
            </a:r>
            <a:r>
              <a:rPr lang="de-DE" altLang="de-DE" dirty="0">
                <a:latin typeface="+mn-lt"/>
              </a:rPr>
              <a:t>= 20 </a:t>
            </a:r>
            <a:r>
              <a:rPr lang="de-DE" altLang="de-DE" dirty="0" smtClean="0">
                <a:latin typeface="+mn-lt"/>
              </a:rPr>
              <a:t>min</a:t>
            </a:r>
          </a:p>
          <a:p>
            <a:pPr marL="108000" indent="0">
              <a:buNone/>
              <a:defRPr/>
            </a:pPr>
            <a:endParaRPr lang="de-DE" alt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Durchführungszeit </a:t>
            </a:r>
            <a:r>
              <a:rPr lang="de-DE" altLang="de-DE" dirty="0">
                <a:latin typeface="+mn-lt"/>
              </a:rPr>
              <a:t>= 20-30 min: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r>
              <a:rPr lang="de-DE" dirty="0" smtClean="0">
                <a:latin typeface="+mn-lt"/>
                <a:ea typeface="Calibri"/>
                <a:cs typeface="Times New Roman"/>
              </a:rPr>
              <a:t>	</a:t>
            </a:r>
            <a:r>
              <a:rPr lang="de-DE" sz="1600" dirty="0" smtClean="0">
                <a:latin typeface="+mn-lt"/>
                <a:ea typeface="Calibri"/>
                <a:cs typeface="Times New Roman"/>
              </a:rPr>
              <a:t>- erster </a:t>
            </a:r>
            <a:r>
              <a:rPr lang="de-DE" sz="1600" dirty="0">
                <a:latin typeface="+mn-lt"/>
                <a:ea typeface="Calibri"/>
                <a:cs typeface="Times New Roman"/>
              </a:rPr>
              <a:t>Prüfungsteil (1/2 Zeit): Vortrag des Prüflings zu seinen Ergebnissen der Vorbereitung 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1600" dirty="0" smtClean="0">
                <a:latin typeface="+mn-lt"/>
                <a:ea typeface="Calibri"/>
                <a:cs typeface="Times New Roman"/>
              </a:rPr>
              <a:t>	- zweiter </a:t>
            </a:r>
            <a:r>
              <a:rPr lang="de-DE" sz="1600" dirty="0">
                <a:latin typeface="+mn-lt"/>
                <a:ea typeface="Calibri"/>
                <a:cs typeface="Times New Roman"/>
              </a:rPr>
              <a:t>Teil (1/2 Zeit):  Prüfungsgespräch über zu lösende Aufgabe hinaus sowie </a:t>
            </a:r>
            <a:r>
              <a:rPr lang="de-DE" sz="1600" dirty="0" smtClean="0">
                <a:latin typeface="+mn-lt"/>
                <a:ea typeface="Calibri"/>
                <a:cs typeface="Times New Roman"/>
              </a:rPr>
              <a:t>Semesterübergriff</a:t>
            </a: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endParaRPr lang="de-DE" alt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Bekanntgabe </a:t>
            </a:r>
            <a:r>
              <a:rPr lang="de-DE" altLang="de-DE" dirty="0">
                <a:latin typeface="+mn-lt"/>
              </a:rPr>
              <a:t>der Ergebnisse am </a:t>
            </a:r>
            <a:r>
              <a:rPr lang="de-DE" altLang="de-DE" dirty="0" smtClean="0">
                <a:latin typeface="+mn-lt"/>
              </a:rPr>
              <a:t>jeweiligen Prüfungstag um 16:45Uhr</a:t>
            </a:r>
          </a:p>
          <a:p>
            <a:pPr marL="108000" indent="0">
              <a:buNone/>
              <a:defRPr/>
            </a:pPr>
            <a:endParaRPr lang="de-DE" altLang="de-D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keine </a:t>
            </a:r>
            <a:r>
              <a:rPr lang="de-DE" altLang="de-DE" dirty="0">
                <a:latin typeface="+mn-lt"/>
              </a:rPr>
              <a:t>Absprachen bzgl. </a:t>
            </a:r>
            <a:r>
              <a:rPr lang="de-DE" altLang="de-DE" dirty="0" smtClean="0">
                <a:latin typeface="+mn-lt"/>
              </a:rPr>
              <a:t>Themenschwerpunkten</a:t>
            </a:r>
          </a:p>
          <a:p>
            <a:pPr marL="108000" indent="0">
              <a:buNone/>
              <a:defRPr/>
            </a:pPr>
            <a:endParaRPr lang="de-DE" alt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Aushang des Prüfungsplans beachten und durch Unterschrift bestätigen</a:t>
            </a:r>
          </a:p>
          <a:p>
            <a:pPr marL="108000" indent="0">
              <a:buNone/>
              <a:defRPr/>
            </a:pPr>
            <a:endParaRPr lang="de-DE" alt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</a:rPr>
              <a:t>Pünktlichkeit beachten (5 min vor Beginn im Vorbereitungsraum sein!)</a:t>
            </a:r>
            <a:endParaRPr lang="de-DE" alt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11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987552"/>
            <a:ext cx="10972320" cy="5276088"/>
          </a:xfrm>
        </p:spPr>
        <p:txBody>
          <a:bodyPr/>
          <a:lstStyle/>
          <a:p>
            <a:pPr marL="342900" lvl="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de-DE" altLang="de-DE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Vielen Dank für </a:t>
            </a:r>
            <a:r>
              <a:rPr lang="de-DE" altLang="de-DE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eure/ Ihre </a:t>
            </a:r>
            <a:r>
              <a:rPr lang="de-DE" altLang="de-DE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Aufmerksamkeit!</a:t>
            </a:r>
          </a:p>
          <a:p>
            <a:pPr marL="342900" lvl="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de-DE" altLang="de-DE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Zeit für Fragen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de-DE" altLang="de-DE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0" y="33624"/>
            <a:ext cx="12192000" cy="1384776"/>
          </a:xfrm>
          <a:prstGeom prst="rect">
            <a:avLst/>
          </a:prstGeom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244" y="4368752"/>
            <a:ext cx="823031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0" y="-22320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97668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Gliederung 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878840"/>
            <a:ext cx="10972320" cy="451281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+mj-lt"/>
              </a:rPr>
              <a:t>Termine </a:t>
            </a:r>
            <a:r>
              <a:rPr lang="de-DE" sz="2800" dirty="0" smtClean="0">
                <a:latin typeface="+mn-lt"/>
              </a:rPr>
              <a:t>Abitur</a:t>
            </a:r>
            <a:r>
              <a:rPr lang="de-DE" sz="2800" dirty="0" smtClean="0">
                <a:latin typeface="+mj-lt"/>
              </a:rPr>
              <a:t> 2018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+mj-lt"/>
              </a:rPr>
              <a:t>Abiturvorbereitung „Fit</a:t>
            </a:r>
            <a:r>
              <a:rPr lang="de-DE" sz="2800" i="1" dirty="0" smtClean="0">
                <a:latin typeface="+mj-lt"/>
              </a:rPr>
              <a:t>4</a:t>
            </a:r>
            <a:r>
              <a:rPr lang="de-DE" sz="2800" dirty="0" smtClean="0">
                <a:latin typeface="+mj-lt"/>
              </a:rPr>
              <a:t>Abi“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+mj-lt"/>
              </a:rPr>
              <a:t>Meldung und Zulassung zum Abitur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+mj-lt"/>
              </a:rPr>
              <a:t>Berechnung der Gesamtqualifikation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/>
              <a:t>Beleg- und E</a:t>
            </a:r>
            <a:r>
              <a:rPr lang="de-DE" sz="2800" dirty="0" smtClean="0"/>
              <a:t>inbringungsverpflichtung</a:t>
            </a:r>
            <a:endParaRPr lang="de-DE" sz="2800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+mj-lt"/>
              </a:rPr>
              <a:t>Mündliche und schriftliche Abiturprüfungen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+mj-lt"/>
              </a:rPr>
              <a:t>Verschiedenes</a:t>
            </a:r>
            <a:endParaRPr lang="de-D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96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17568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37556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Termine Abitur 2018</a:t>
            </a:r>
            <a:endParaRPr lang="de-DE" sz="4000" b="1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73352"/>
            <a:ext cx="11094720" cy="49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Februar/März: 	Klausuren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unter Abiturbedingungen (</a:t>
            </a:r>
            <a:r>
              <a:rPr kumimoji="0" lang="de-DE" altLang="de-DE" sz="21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Vorabi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de-DE" altLang="de-DE" sz="2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de-DE" altLang="de-DE" sz="2100" kern="0" dirty="0">
                <a:solidFill>
                  <a:srgbClr val="000000"/>
                </a:solidFill>
              </a:rPr>
              <a:t>05.03. – 16.03	</a:t>
            </a:r>
            <a:r>
              <a:rPr lang="de-DE" altLang="de-DE" sz="2100" kern="0" dirty="0" smtClean="0">
                <a:solidFill>
                  <a:srgbClr val="000000"/>
                </a:solidFill>
              </a:rPr>
              <a:t>Fit</a:t>
            </a:r>
            <a:r>
              <a:rPr lang="de-DE" altLang="de-DE" sz="2100" i="1" kern="0" dirty="0" smtClean="0">
                <a:solidFill>
                  <a:srgbClr val="000000"/>
                </a:solidFill>
              </a:rPr>
              <a:t>4</a:t>
            </a:r>
            <a:r>
              <a:rPr lang="de-DE" altLang="de-DE" sz="2100" kern="0" dirty="0" smtClean="0">
                <a:solidFill>
                  <a:srgbClr val="000000"/>
                </a:solidFill>
              </a:rPr>
              <a:t>Abi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Do, 15.3.:		Anmeldung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zum Abitur (8:00-15:30 Uhr, Sek II-Büro)</a:t>
            </a:r>
            <a:endParaRPr kumimoji="0" lang="de-DE" altLang="de-DE" sz="2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19.03. – 03.04.:	Osterferien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altLang="de-DE" sz="2100" kern="0" dirty="0" smtClean="0">
                <a:solidFill>
                  <a:srgbClr val="000000"/>
                </a:solidFill>
                <a:latin typeface="Arial"/>
              </a:rPr>
              <a:t>Do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05.04.: 		Letzter Schultag: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Ausgabe Notenblätter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4.Halbjahr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06.04.:		Belehrungsveranstaltung zum 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Abitur (13:00 Uhr)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</a:t>
            </a:r>
            <a:r>
              <a:rPr lang="de-DE" altLang="de-DE" sz="21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de-DE" altLang="de-DE" sz="2100" kern="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Bekanntgabe 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der 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Abiturzulassung durch 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 (14:00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Uhr)</a:t>
            </a:r>
            <a:endParaRPr kumimoji="0" lang="de-DE" altLang="de-DE" sz="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09.04. – 04.05.:	Abiturklausuren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07.05. + 08.05.:	Mdl. Abiturprüfungen (Notenverkündung am jeweiligen </a:t>
            </a:r>
            <a:r>
              <a:rPr lang="de-DE" altLang="de-DE" sz="2100" kern="0" dirty="0" err="1" smtClean="0">
                <a:solidFill>
                  <a:srgbClr val="000000"/>
                </a:solidFill>
                <a:latin typeface="Arial"/>
              </a:rPr>
              <a:t>Prüfungst</a:t>
            </a:r>
            <a:r>
              <a:rPr kumimoji="0" lang="de-DE" altLang="de-DE" sz="2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07.05 – 01.06.:	Nachschreibklausuren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de-DE" altLang="de-DE" sz="2100" kern="0" dirty="0">
                <a:solidFill>
                  <a:srgbClr val="000000"/>
                </a:solidFill>
              </a:rPr>
              <a:t>Fr, 01.06:		</a:t>
            </a:r>
            <a:r>
              <a:rPr lang="de-DE" altLang="de-DE" sz="2100" kern="0" dirty="0" err="1" smtClean="0">
                <a:solidFill>
                  <a:srgbClr val="000000"/>
                </a:solidFill>
              </a:rPr>
              <a:t>Abistreich</a:t>
            </a:r>
            <a:endParaRPr kumimoji="0" lang="de-DE" altLang="de-DE" sz="2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18.06 – 20.06.:	Nachprüfungen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Do, 21.06.:		</a:t>
            </a:r>
            <a:r>
              <a:rPr kumimoji="0" lang="de-DE" altLang="de-DE" sz="2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Abientlassung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(16 Uhr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)/ Zeugnisausgabe</a:t>
            </a:r>
            <a:endParaRPr kumimoji="0" lang="de-DE" altLang="de-DE" sz="2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Fr,</a:t>
            </a:r>
            <a:r>
              <a:rPr kumimoji="0" lang="de-DE" altLang="de-DE" sz="2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altLang="de-DE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22.06.:		Abiball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de-DE" altLang="de-DE" sz="2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de-DE" altLang="de-DE" sz="2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1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17568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37556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Abiturvorbereitung „Fit</a:t>
            </a:r>
            <a:r>
              <a:rPr lang="de-DE" sz="4000" b="1" i="1" dirty="0" smtClean="0">
                <a:latin typeface="+mj-lt"/>
              </a:rPr>
              <a:t>4</a:t>
            </a:r>
            <a:r>
              <a:rPr lang="de-DE" sz="4000" b="1" dirty="0" smtClean="0">
                <a:latin typeface="+mj-lt"/>
              </a:rPr>
              <a:t>Abi“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522332"/>
            <a:ext cx="10972320" cy="5134500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05.03. – 16.03.18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Erste Woche (PW): betreutes Arbeiten an Abituraufgaben in den P-Fächern (=20 Std.), selbstständiges Arbeiten in den Freistunden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Aufgabenstellungen entwickeln die FL der einzelnen Fächer gemeinsam auf </a:t>
            </a:r>
            <a:r>
              <a:rPr lang="de-DE" altLang="de-DE" sz="20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eA</a:t>
            </a: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und </a:t>
            </a:r>
            <a:r>
              <a:rPr lang="de-DE" altLang="de-DE" sz="20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gA</a:t>
            </a: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- Niveau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Lehrereinsatz  Betreuung: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de-DE" altLang="de-DE" sz="2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de-DE" altLang="de-DE" sz="2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de-DE" altLang="de-DE" sz="2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de-DE" altLang="de-DE" sz="2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de-DE" altLang="de-DE" sz="2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lang="de-DE" altLang="de-DE" sz="200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de-DE" altLang="de-DE" sz="2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Zweite </a:t>
            </a: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Woche: Unterricht nur in P-Fächern </a:t>
            </a:r>
            <a:r>
              <a:rPr lang="de-DE" altLang="de-DE" sz="2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bei regulären FL zur </a:t>
            </a:r>
            <a:r>
              <a:rPr lang="de-DE" altLang="de-DE" sz="2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Reflexion der Ergebnisse aus Woche 1 und Prüfungssimulation P5, selbstständiges Arbeiten in Freistunden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578" y="3745905"/>
            <a:ext cx="8254699" cy="199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46700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Meldung und Zulassung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46724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</a:rPr>
              <a:t>g</a:t>
            </a:r>
            <a:r>
              <a:rPr lang="de-DE" dirty="0" smtClean="0">
                <a:latin typeface="+mn-lt"/>
              </a:rPr>
              <a:t>emäß </a:t>
            </a:r>
            <a:r>
              <a:rPr lang="de-DE" dirty="0" smtClean="0">
                <a:latin typeface="+mn-lt"/>
              </a:rPr>
              <a:t>§8 der AVO-GOBAK melden sich die Schüler nach dem Vorliegen der Ergebnisse des 4.SHJ selbst zur Abiturprüfung </a:t>
            </a:r>
            <a:r>
              <a:rPr lang="de-DE" dirty="0" smtClean="0">
                <a:latin typeface="+mn-lt"/>
              </a:rPr>
              <a:t>an             </a:t>
            </a:r>
          </a:p>
          <a:p>
            <a:endParaRPr lang="de-DE" dirty="0">
              <a:latin typeface="+mn-lt"/>
            </a:endParaRPr>
          </a:p>
          <a:p>
            <a:r>
              <a:rPr lang="de-DE" dirty="0" smtClean="0">
                <a:latin typeface="+mn-lt"/>
              </a:rPr>
              <a:t>	Termin: Do, 15.03.18 (8:00-15:30 Uhr, Sek II-Büro)</a:t>
            </a:r>
            <a:endParaRPr lang="de-DE" dirty="0" smtClean="0">
              <a:latin typeface="+mn-lt"/>
            </a:endParaRPr>
          </a:p>
          <a:p>
            <a:pPr marL="108000" indent="0">
              <a:buNone/>
            </a:pPr>
            <a:endParaRPr 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</a:rPr>
              <a:t>d</a:t>
            </a:r>
            <a:r>
              <a:rPr lang="de-DE" dirty="0" smtClean="0">
                <a:latin typeface="+mn-lt"/>
              </a:rPr>
              <a:t>afür Formular ausfüllen und angeben: </a:t>
            </a:r>
            <a:endParaRPr lang="de-DE" dirty="0" smtClean="0">
              <a:latin typeface="+mn-lt"/>
            </a:endParaRPr>
          </a:p>
          <a:p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- welche SHJ-Ergebnisse in den Block I der Gesamtqualifikation eingehen sollen</a:t>
            </a:r>
          </a:p>
          <a:p>
            <a:pPr marL="108000" indent="0">
              <a:buNone/>
            </a:pPr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- ob Zuhörer bei mündlichen Prüfungen zugelassen werden</a:t>
            </a:r>
          </a:p>
          <a:p>
            <a:pPr marL="108000" indent="0">
              <a:buNone/>
            </a:pPr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- ob eine besondere Lernleistung erbracht wird</a:t>
            </a:r>
          </a:p>
          <a:p>
            <a:pPr marL="108000" indent="0">
              <a:buNone/>
            </a:pPr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- Seminarfach: vollständiges Thema der Facharbeit</a:t>
            </a:r>
          </a:p>
          <a:p>
            <a:pPr marL="108000" indent="0">
              <a:buNone/>
            </a:pPr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- Belegung von Pflicht- und Wahlpflichtfremdsprachen</a:t>
            </a:r>
          </a:p>
          <a:p>
            <a:pPr marL="108000" indent="0">
              <a:buNone/>
            </a:pPr>
            <a:r>
              <a:rPr lang="de-DE" dirty="0">
                <a:latin typeface="+mn-lt"/>
              </a:rPr>
              <a:t> </a:t>
            </a:r>
            <a:r>
              <a:rPr lang="de-DE" dirty="0" smtClean="0">
                <a:latin typeface="+mn-lt"/>
              </a:rPr>
              <a:t>           </a:t>
            </a:r>
            <a:endParaRPr lang="de-DE" dirty="0" smtClean="0">
              <a:latin typeface="+mn-lt"/>
            </a:endParaRPr>
          </a:p>
          <a:p>
            <a:pPr marL="108000" indent="0">
              <a:buNone/>
            </a:pPr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 !!!Die </a:t>
            </a:r>
            <a:r>
              <a:rPr lang="de-DE" dirty="0" smtClean="0">
                <a:latin typeface="+mn-lt"/>
              </a:rPr>
              <a:t>Richtigkeit der Daten ist unbedingt zu prüfen </a:t>
            </a:r>
            <a:r>
              <a:rPr lang="de-DE" dirty="0" smtClean="0">
                <a:latin typeface="+mn-lt"/>
              </a:rPr>
              <a:t>(Namen</a:t>
            </a:r>
            <a:r>
              <a:rPr lang="de-DE" dirty="0" smtClean="0">
                <a:latin typeface="+mn-lt"/>
              </a:rPr>
              <a:t>, zweite Vornamen, </a:t>
            </a:r>
            <a:r>
              <a:rPr lang="de-DE" dirty="0" smtClean="0">
                <a:latin typeface="+mn-lt"/>
              </a:rPr>
              <a:t>Geburtsdatum ...)!!!   </a:t>
            </a:r>
            <a:endParaRPr lang="de-DE" dirty="0" smtClean="0">
              <a:latin typeface="+mn-lt"/>
            </a:endParaRPr>
          </a:p>
          <a:p>
            <a:pPr marL="108000" indent="0">
              <a:buNone/>
            </a:pPr>
            <a:endParaRPr 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zudem: Abgabe des vollständigen </a:t>
            </a:r>
            <a:r>
              <a:rPr lang="de-DE" dirty="0" smtClean="0">
                <a:latin typeface="+mn-lt"/>
              </a:rPr>
              <a:t>Studienbuches</a:t>
            </a:r>
            <a:endParaRPr lang="de-DE" dirty="0" smtClean="0">
              <a:latin typeface="+mn-lt"/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1051539" y="2739231"/>
            <a:ext cx="365760" cy="2035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43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0" t="10223" r="33320" b="6232"/>
          <a:stretch/>
        </p:blipFill>
        <p:spPr bwMode="auto">
          <a:xfrm>
            <a:off x="3694336" y="338819"/>
            <a:ext cx="4503589" cy="61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5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46700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/>
              <a:t>Meldung und Zulassung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512606"/>
            <a:ext cx="10972320" cy="5136022"/>
          </a:xfrm>
        </p:spPr>
        <p:txBody>
          <a:bodyPr/>
          <a:lstStyle/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Prüfungskommission </a:t>
            </a:r>
            <a:r>
              <a:rPr lang="de-DE" sz="2000" dirty="0" smtClean="0"/>
              <a:t>entscheidet über die Zulassung der Schüler zur Abiturprüfung</a:t>
            </a:r>
          </a:p>
          <a:p>
            <a:pPr marL="108000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ym typeface="Wingdings" panose="05000000000000000000" pitchFamily="2" charset="2"/>
              </a:rPr>
              <a:t>SL verkündet die Zulassung </a:t>
            </a:r>
            <a:r>
              <a:rPr lang="de-DE" sz="2000" dirty="0" smtClean="0">
                <a:sym typeface="Wingdings" panose="05000000000000000000" pitchFamily="2" charset="2"/>
              </a:rPr>
              <a:t>mündlich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marL="108000" indent="0">
              <a:buNone/>
            </a:pPr>
            <a:endParaRPr lang="de-DE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n</a:t>
            </a:r>
            <a:r>
              <a:rPr lang="de-DE" sz="2000" dirty="0" smtClean="0">
                <a:sym typeface="Wingdings" panose="05000000000000000000" pitchFamily="2" charset="2"/>
              </a:rPr>
              <a:t>icht zugelassene Schüler erhalten zudem schriftliche Mitteilung mit Angabe von Gründen</a:t>
            </a:r>
          </a:p>
          <a:p>
            <a:pPr marL="108000" indent="0">
              <a:buNone/>
            </a:pPr>
            <a:endParaRPr lang="de-DE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ym typeface="Wingdings" panose="05000000000000000000" pitchFamily="2" charset="2"/>
              </a:rPr>
              <a:t>Schüler, die sich nicht fristgerecht zur Prüfung melden, nicht zugelassen werden oder freiwillig zurücktreten, gehen in das zweite SHJ der QP </a:t>
            </a:r>
            <a:r>
              <a:rPr lang="de-DE" sz="2000" dirty="0">
                <a:sym typeface="Wingdings" panose="05000000000000000000" pitchFamily="2" charset="2"/>
              </a:rPr>
              <a:t>(</a:t>
            </a:r>
            <a:r>
              <a:rPr lang="de-DE" sz="2000" dirty="0" smtClean="0">
                <a:sym typeface="Wingdings" panose="05000000000000000000" pitchFamily="2" charset="2"/>
              </a:rPr>
              <a:t>12.2)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smtClean="0">
                <a:sym typeface="Wingdings" panose="05000000000000000000" pitchFamily="2" charset="2"/>
              </a:rPr>
              <a:t>zurück (</a:t>
            </a:r>
            <a:r>
              <a:rPr lang="de-DE" sz="2000" dirty="0" smtClean="0">
                <a:sym typeface="Wingdings" panose="05000000000000000000" pitchFamily="2" charset="2"/>
              </a:rPr>
              <a:t>Hinweis: Verweildauer</a:t>
            </a:r>
            <a:r>
              <a:rPr lang="de-DE" sz="2000" dirty="0" smtClean="0">
                <a:sym typeface="Wingdings" panose="05000000000000000000" pitchFamily="2" charset="2"/>
              </a:rPr>
              <a:t>)</a:t>
            </a:r>
          </a:p>
          <a:p>
            <a:pPr marL="108000" indent="0">
              <a:buNone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z</a:t>
            </a:r>
            <a:r>
              <a:rPr lang="de-DE" sz="2000" dirty="0" smtClean="0"/>
              <a:t>udem: Belehrungsveranstaltung </a:t>
            </a:r>
            <a:r>
              <a:rPr lang="de-DE" sz="2000" dirty="0"/>
              <a:t>durch den SL, die schriftlich zu bestätigen ist </a:t>
            </a:r>
            <a:endParaRPr lang="de-DE" sz="2000" dirty="0" smtClean="0"/>
          </a:p>
          <a:p>
            <a:r>
              <a:rPr lang="de-DE" sz="2000" dirty="0" smtClean="0"/>
              <a:t>     </a:t>
            </a:r>
            <a:r>
              <a:rPr lang="de-DE" sz="1600" dirty="0" smtClean="0"/>
              <a:t>(</a:t>
            </a:r>
            <a:r>
              <a:rPr lang="de-DE" sz="1600" dirty="0"/>
              <a:t>Meldung/ Zulassung, </a:t>
            </a:r>
            <a:r>
              <a:rPr lang="de-DE" sz="1600" dirty="0" smtClean="0"/>
              <a:t>mündliche/schriftliche </a:t>
            </a:r>
            <a:r>
              <a:rPr lang="de-DE" sz="1600" dirty="0"/>
              <a:t>Prüfungen, </a:t>
            </a:r>
            <a:r>
              <a:rPr lang="de-DE" sz="1600" dirty="0" smtClean="0"/>
              <a:t>zusätzliche mündliche Prüfungen, Zuhörer, Nichtteilnahme</a:t>
            </a:r>
            <a:r>
              <a:rPr lang="de-DE" sz="1600" dirty="0"/>
              <a:t>, </a:t>
            </a:r>
            <a:r>
              <a:rPr lang="de-DE" sz="1600" dirty="0" smtClean="0"/>
              <a:t> </a:t>
            </a:r>
          </a:p>
          <a:p>
            <a:r>
              <a:rPr lang="de-DE" sz="1600" dirty="0"/>
              <a:t> </a:t>
            </a:r>
            <a:r>
              <a:rPr lang="de-DE" sz="1600" dirty="0" smtClean="0"/>
              <a:t>      Täuschungsversuch</a:t>
            </a:r>
            <a:r>
              <a:rPr lang="de-DE" sz="1600" dirty="0"/>
              <a:t>, Störungen, </a:t>
            </a:r>
            <a:r>
              <a:rPr lang="de-DE" sz="1600" dirty="0" smtClean="0"/>
              <a:t>Erleichterung </a:t>
            </a:r>
            <a:r>
              <a:rPr lang="de-DE" sz="1600" dirty="0"/>
              <a:t>für Prüflinge mit </a:t>
            </a:r>
            <a:r>
              <a:rPr lang="de-DE" sz="1600" dirty="0" smtClean="0"/>
              <a:t>Behinderung, Feststellung der Ergebnisse)</a:t>
            </a:r>
            <a:endParaRPr lang="de-DE" sz="1600" dirty="0">
              <a:sym typeface="Wingdings" panose="05000000000000000000" pitchFamily="2" charset="2"/>
            </a:endParaRPr>
          </a:p>
          <a:p>
            <a:r>
              <a:rPr lang="de-DE" sz="2000" dirty="0" smtClean="0">
                <a:sym typeface="Wingdings" panose="05000000000000000000" pitchFamily="2" charset="2"/>
              </a:rPr>
              <a:t>               </a:t>
            </a:r>
          </a:p>
          <a:p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Termine: Fr, 06.04.18 um 13:00 Uhr Belehrungsveranstaltung</a:t>
            </a:r>
          </a:p>
          <a:p>
            <a:r>
              <a:rPr lang="de-DE" sz="2000" dirty="0" smtClean="0"/>
              <a:t>			          um 14:00 Uhr Verkündung der Zulassung</a:t>
            </a:r>
            <a:endParaRPr lang="de-DE" sz="2000" dirty="0"/>
          </a:p>
          <a:p>
            <a:pPr marL="108000" indent="0">
              <a:buNone/>
            </a:pPr>
            <a:endParaRPr lang="de-DE" sz="2400" dirty="0"/>
          </a:p>
        </p:txBody>
      </p:sp>
      <p:sp>
        <p:nvSpPr>
          <p:cNvPr id="5" name="Pfeil nach rechts 4"/>
          <p:cNvSpPr/>
          <p:nvPr/>
        </p:nvSpPr>
        <p:spPr>
          <a:xfrm>
            <a:off x="1105740" y="5705329"/>
            <a:ext cx="365760" cy="2035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18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0" t="10129" r="33200" b="6284"/>
          <a:stretch/>
        </p:blipFill>
        <p:spPr bwMode="auto">
          <a:xfrm>
            <a:off x="3916931" y="359662"/>
            <a:ext cx="4449711" cy="62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1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-240" y="26712"/>
            <a:ext cx="12192000" cy="1384776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46700"/>
            <a:ext cx="10972320" cy="1144800"/>
          </a:xfrm>
        </p:spPr>
        <p:txBody>
          <a:bodyPr/>
          <a:lstStyle/>
          <a:p>
            <a:pPr algn="ctr"/>
            <a:r>
              <a:rPr lang="de-DE" sz="4000" b="1" dirty="0" smtClean="0">
                <a:latin typeface="+mj-lt"/>
              </a:rPr>
              <a:t>Gesamtqualifikation</a:t>
            </a:r>
            <a:endParaRPr lang="de-DE" sz="40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4284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Gesamtqualifikation </a:t>
            </a:r>
            <a:r>
              <a:rPr lang="de-DE" sz="2400" dirty="0"/>
              <a:t>setzt sich zusammen </a:t>
            </a:r>
            <a:r>
              <a:rPr lang="de-DE" sz="2400" dirty="0" smtClean="0"/>
              <a:t>aus:</a:t>
            </a:r>
          </a:p>
          <a:p>
            <a:pPr marL="108000" indent="0">
              <a:buNone/>
            </a:pPr>
            <a:r>
              <a:rPr lang="de-DE" sz="2400" dirty="0" smtClean="0"/>
              <a:t>     Block I  = Punktsumme </a:t>
            </a:r>
            <a:r>
              <a:rPr lang="de-DE" sz="2400" dirty="0"/>
              <a:t>der je nach Profil vorgegebenen </a:t>
            </a:r>
            <a:r>
              <a:rPr lang="de-DE" sz="2400" dirty="0" smtClean="0"/>
              <a:t>SHJ-Ergebnisse der </a:t>
            </a:r>
          </a:p>
          <a:p>
            <a:pPr marL="10800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           einzelnen </a:t>
            </a:r>
            <a:r>
              <a:rPr lang="de-DE" sz="2400" dirty="0"/>
              <a:t>Fächer </a:t>
            </a:r>
            <a:r>
              <a:rPr lang="de-DE" sz="2400" dirty="0" smtClean="0"/>
              <a:t> sowie</a:t>
            </a:r>
          </a:p>
          <a:p>
            <a:pPr marL="10800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Block II = Punktsumme </a:t>
            </a:r>
            <a:r>
              <a:rPr lang="de-DE" sz="2400" dirty="0"/>
              <a:t>der </a:t>
            </a:r>
            <a:r>
              <a:rPr lang="de-DE" sz="2400" dirty="0" smtClean="0"/>
              <a:t>Prüfungsleistungen </a:t>
            </a:r>
          </a:p>
          <a:p>
            <a:pPr marL="10800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Einbringungsverpflichtung </a:t>
            </a:r>
            <a:r>
              <a:rPr lang="de-DE" sz="2400" dirty="0"/>
              <a:t>variiert zwischen 32 und 36 </a:t>
            </a:r>
            <a:r>
              <a:rPr lang="de-DE" sz="2400" dirty="0" smtClean="0"/>
              <a:t>SHJ-Ergebnissen:</a:t>
            </a:r>
          </a:p>
          <a:p>
            <a:pPr marL="108000" indent="0">
              <a:buNone/>
            </a:pPr>
            <a:r>
              <a:rPr lang="de-DE" sz="2400" dirty="0" smtClean="0"/>
              <a:t>     - 20 SHJ-Ergebnisse </a:t>
            </a:r>
            <a:r>
              <a:rPr lang="de-DE" sz="2400" dirty="0"/>
              <a:t>der fünf Prüfungsfächer </a:t>
            </a:r>
            <a:r>
              <a:rPr lang="de-DE" sz="2400" dirty="0" smtClean="0"/>
              <a:t>gesetzt</a:t>
            </a:r>
          </a:p>
          <a:p>
            <a:pPr marL="108000" indent="0">
              <a:buNone/>
            </a:pPr>
            <a:r>
              <a:rPr lang="de-DE" sz="2400" dirty="0" smtClean="0"/>
              <a:t>     - profilbedingte </a:t>
            </a:r>
            <a:r>
              <a:rPr lang="de-DE" sz="2400" dirty="0"/>
              <a:t>Einbringungsvorgaben der </a:t>
            </a:r>
            <a:r>
              <a:rPr lang="de-DE" sz="2400" dirty="0" smtClean="0"/>
              <a:t>Fächer</a:t>
            </a:r>
          </a:p>
          <a:p>
            <a:pPr marL="10800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- weitere erfolgreichen SHJ-Ergebnissen </a:t>
            </a:r>
            <a:r>
              <a:rPr lang="de-DE" sz="2400" dirty="0"/>
              <a:t>nach </a:t>
            </a:r>
            <a:r>
              <a:rPr lang="de-DE" sz="2400" dirty="0" smtClean="0"/>
              <a:t>Schülerwahl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443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Benutzerdefiniert</PresentationFormat>
  <Paragraphs>321</Paragraphs>
  <Slides>18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1_Office Theme</vt:lpstr>
      <vt:lpstr>Dokument</vt:lpstr>
      <vt:lpstr>PowerPoint-Präsentation</vt:lpstr>
      <vt:lpstr>Gliederung </vt:lpstr>
      <vt:lpstr>Termine Abitur 2018</vt:lpstr>
      <vt:lpstr>Abiturvorbereitung „Fit4Abi“</vt:lpstr>
      <vt:lpstr>Meldung und Zulassung</vt:lpstr>
      <vt:lpstr>PowerPoint-Präsentation</vt:lpstr>
      <vt:lpstr>Meldung und Zulassung</vt:lpstr>
      <vt:lpstr>PowerPoint-Präsentation</vt:lpstr>
      <vt:lpstr>Gesamtqualifikation</vt:lpstr>
      <vt:lpstr>Gesamtqualifikation</vt:lpstr>
      <vt:lpstr>Berechnung Gesamtqualifikation</vt:lpstr>
      <vt:lpstr>Beleg- und Einbringungsverpflichtung</vt:lpstr>
      <vt:lpstr>Beleg- und Einbringungsverpflichtung</vt:lpstr>
      <vt:lpstr>Beleg- und Einbringungsverpflichtung</vt:lpstr>
      <vt:lpstr>Schriftliche Prüfungen</vt:lpstr>
      <vt:lpstr>Schriftliche Prüfungen - Termine</vt:lpstr>
      <vt:lpstr>Mündliche Prüfungen</vt:lpstr>
      <vt:lpstr>PowerPoint-Präsentation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</dc:creator>
  <cp:lastModifiedBy>Carolin Möller</cp:lastModifiedBy>
  <cp:revision>58</cp:revision>
  <dcterms:created xsi:type="dcterms:W3CDTF">2018-02-18T13:26:30Z</dcterms:created>
  <dcterms:modified xsi:type="dcterms:W3CDTF">2018-02-20T12:07:49Z</dcterms:modified>
</cp:coreProperties>
</file>